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11"/>
  </p:notesMasterIdLst>
  <p:sldIdLst>
    <p:sldId id="256" r:id="rId3"/>
    <p:sldId id="257" r:id="rId4"/>
    <p:sldId id="260" r:id="rId5"/>
    <p:sldId id="258" r:id="rId6"/>
    <p:sldId id="262" r:id="rId7"/>
    <p:sldId id="263" r:id="rId8"/>
    <p:sldId id="266" r:id="rId9"/>
    <p:sldId id="267" r:id="rId10"/>
  </p:sldIdLst>
  <p:sldSz cx="20104100" cy="11309350"/>
  <p:notesSz cx="20104100" cy="113093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é Raap" initials="RR" lastIdx="10" clrIdx="0">
    <p:extLst>
      <p:ext uri="{19B8F6BF-5375-455C-9EA6-DF929625EA0E}">
        <p15:presenceInfo xmlns:p15="http://schemas.microsoft.com/office/powerpoint/2012/main" userId="147a3af7182b4e45" providerId="Windows Live"/>
      </p:ext>
    </p:extLst>
  </p:cmAuthor>
  <p:cmAuthor id="2" name="Venhoven, Arthur" initials="VA" lastIdx="4" clrIdx="1">
    <p:extLst>
      <p:ext uri="{19B8F6BF-5375-455C-9EA6-DF929625EA0E}">
        <p15:presenceInfo xmlns:p15="http://schemas.microsoft.com/office/powerpoint/2012/main" userId="S-1-5-21-2016003833-2107679736-3575074108-26717" providerId="AD"/>
      </p:ext>
    </p:extLst>
  </p:cmAuthor>
  <p:cmAuthor id="3" name="Henk Botter" initials="HB" lastIdx="6" clrIdx="2">
    <p:extLst>
      <p:ext uri="{19B8F6BF-5375-455C-9EA6-DF929625EA0E}">
        <p15:presenceInfo xmlns:p15="http://schemas.microsoft.com/office/powerpoint/2012/main" userId="6a70f358fb4946f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2D5ABB26-0587-4C30-8999-92F81FD0307C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/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l-NL"/>
          </a:p>
        </p:txBody>
      </p:sp>
      <p:sp>
        <p:nvSpPr>
          <p:cNvPr id="3" name="Tijdelijke aanduiding voor datum 2"/>
          <p:cNvSpPr txBox="1">
            <a:spLocks noGrp="1"/>
          </p:cNvSpPr>
          <p:nvPr>
            <p:ph type="dt" idx="1"/>
          </p:nvPr>
        </p:nvSpPr>
        <p:spPr>
          <a:xfrm>
            <a:off x="11387142" y="0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6C3F753B-3402-4F0E-82D8-43F7130298B8}" type="datetime1">
              <a:rPr lang="nl-NL"/>
              <a:pPr lvl="0"/>
              <a:t>21-10-2021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6" y="1414467"/>
            <a:ext cx="6784976" cy="3816348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Tijdelijke aanduiding voor notities 4"/>
          <p:cNvSpPr txBox="1">
            <a:spLocks noGrp="1"/>
          </p:cNvSpPr>
          <p:nvPr>
            <p:ph type="body" sz="quarter" idx="3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 txBox="1">
            <a:spLocks noGrp="1"/>
          </p:cNvSpPr>
          <p:nvPr>
            <p:ph type="ftr" sz="quarter" idx="4"/>
          </p:nvPr>
        </p:nvSpPr>
        <p:spPr>
          <a:xfrm>
            <a:off x="0" y="10742608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l-NL"/>
          </a:p>
        </p:txBody>
      </p:sp>
      <p:sp>
        <p:nvSpPr>
          <p:cNvPr id="7" name="Tijdelijke aanduiding voor dianummer 6"/>
          <p:cNvSpPr txBox="1">
            <a:spLocks noGrp="1"/>
          </p:cNvSpPr>
          <p:nvPr>
            <p:ph type="sldNum" sz="quarter" idx="5"/>
          </p:nvPr>
        </p:nvSpPr>
        <p:spPr>
          <a:xfrm>
            <a:off x="11387142" y="10742608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C726B401-495C-47B3-93F2-1EDD807B876C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2001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 titel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3"/>
          <p:cNvSpPr/>
          <p:nvPr/>
        </p:nvSpPr>
        <p:spPr>
          <a:xfrm>
            <a:off x="1242002" y="0"/>
            <a:ext cx="8816480" cy="8817924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0" anchor="b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637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rPr>
              <a:t>          </a:t>
            </a:r>
          </a:p>
        </p:txBody>
      </p:sp>
      <p:sp>
        <p:nvSpPr>
          <p:cNvPr id="3" name="Titel 38"/>
          <p:cNvSpPr txBox="1">
            <a:spLocks noGrp="1"/>
          </p:cNvSpPr>
          <p:nvPr>
            <p:ph type="title"/>
          </p:nvPr>
        </p:nvSpPr>
        <p:spPr>
          <a:xfrm>
            <a:off x="1246610" y="2513191"/>
            <a:ext cx="8811249" cy="5038590"/>
          </a:xfrm>
        </p:spPr>
        <p:txBody>
          <a:bodyPr lIns="381003" tIns="287999" rIns="381003" bIns="0"/>
          <a:lstStyle>
            <a:lvl1pPr>
              <a:lnSpc>
                <a:spcPts val="7035"/>
              </a:lnSpc>
              <a:defRPr sz="6599">
                <a:ea typeface="Arial"/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4" name="Tijdelijke aanduiding voor datum 2"/>
          <p:cNvSpPr txBox="1">
            <a:spLocks noGrp="1"/>
          </p:cNvSpPr>
          <p:nvPr>
            <p:ph type="dt" sz="quarter" idx="7"/>
          </p:nvPr>
        </p:nvSpPr>
        <p:spPr>
          <a:xfrm>
            <a:off x="1246610" y="7576873"/>
            <a:ext cx="8817312" cy="1246702"/>
          </a:xfrm>
          <a:prstGeom prst="rect">
            <a:avLst/>
          </a:prstGeom>
          <a:noFill/>
          <a:ln>
            <a:noFill/>
          </a:ln>
        </p:spPr>
        <p:txBody>
          <a:bodyPr vert="horz" wrap="square" lIns="359999" tIns="0" rIns="0" bIns="251999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4177" b="0" i="0" u="none" strike="noStrike" kern="1200" cap="none" spc="0" baseline="0">
                <a:solidFill>
                  <a:srgbClr val="8B4FA8"/>
                </a:solidFill>
                <a:uFillTx/>
                <a:latin typeface="Arial"/>
                <a:ea typeface="Arial"/>
                <a:cs typeface="Arial"/>
              </a:defRPr>
            </a:lvl1pPr>
          </a:lstStyle>
          <a:p>
            <a:pPr lvl="0"/>
            <a:fld id="{1B013E8D-29C8-44B4-A676-1F8C0CECE1A9}" type="datetime3">
              <a:rPr lang="nl-NL"/>
              <a:pPr lvl="0"/>
              <a:t>21/10/21</a:t>
            </a:fld>
            <a:endParaRPr lang="mr-IN"/>
          </a:p>
        </p:txBody>
      </p:sp>
      <p:pic>
        <p:nvPicPr>
          <p:cNvPr id="5" name="Afbeelding 5" title="Logo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610" y="0"/>
            <a:ext cx="8000003" cy="22857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Afbeelding 9" title="Bedrijfsta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6485" y="8823740"/>
            <a:ext cx="11307141" cy="251287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31291715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4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1246702"/>
            <a:ext cx="8506964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0340949" y="1246702"/>
            <a:ext cx="8508629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0340949" y="5956456"/>
            <a:ext cx="8508629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956456"/>
            <a:ext cx="8508629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3319198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6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1246702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960415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3400093" y="1246702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3400093" y="5960415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6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7321372" y="1246702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7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7320668" y="5960415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1219785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afbeelding met content en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11311786" cy="20778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026374"/>
            <a:ext cx="17602958" cy="5065958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4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50922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892420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1 content en 2x fig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26823" y="1266489"/>
            <a:ext cx="17610877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26823" y="2513191"/>
            <a:ext cx="11358027" cy="18601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0340949" y="4986799"/>
            <a:ext cx="8508629" cy="5065958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4986799"/>
            <a:ext cx="8508629" cy="5065958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60207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3x afbeelding met content en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26823" y="2513191"/>
            <a:ext cx="11358027" cy="18601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3404052" y="5006586"/>
            <a:ext cx="5453435" cy="504617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006586"/>
            <a:ext cx="5453435" cy="504617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7325331" y="5005032"/>
            <a:ext cx="5453435" cy="5047725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6" name="Holder 2"/>
          <p:cNvSpPr txBox="1">
            <a:spLocks noGrp="1"/>
          </p:cNvSpPr>
          <p:nvPr>
            <p:ph type="title"/>
          </p:nvPr>
        </p:nvSpPr>
        <p:spPr>
          <a:xfrm>
            <a:off x="1226823" y="1266489"/>
            <a:ext cx="17610877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979610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 eindslide">
    <p:bg>
      <p:bgPr>
        <a:solidFill>
          <a:srgbClr val="E30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4"/>
          <p:cNvSpPr txBox="1">
            <a:spLocks noGrp="1"/>
          </p:cNvSpPr>
          <p:nvPr>
            <p:ph type="body" idx="4294967295"/>
          </p:nvPr>
        </p:nvSpPr>
        <p:spPr>
          <a:xfrm>
            <a:off x="1246610" y="1246702"/>
            <a:ext cx="8805434" cy="8806056"/>
          </a:xfrm>
          <a:solidFill>
            <a:srgbClr val="FFFFFF"/>
          </a:solidFill>
        </p:spPr>
        <p:txBody>
          <a:bodyPr lIns="381003" tIns="381003" rIns="381003" bIns="381003" anchor="ctr" anchorCtr="1"/>
          <a:lstStyle>
            <a:lvl1pPr marL="0" indent="0" algn="ctr" defTabSz="1005199">
              <a:buNone/>
              <a:defRPr sz="6599">
                <a:solidFill>
                  <a:srgbClr val="E30613"/>
                </a:solidFill>
              </a:defRPr>
            </a:lvl1pPr>
          </a:lstStyle>
          <a:p>
            <a:pPr lvl="0"/>
            <a:r>
              <a:rPr lang="nl-NL"/>
              <a:t>Klik hier om een afsluittekst te plaatsen</a:t>
            </a:r>
          </a:p>
        </p:txBody>
      </p:sp>
      <p:pic>
        <p:nvPicPr>
          <p:cNvPr id="3" name="Afbeelding 2" title="Eind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6216" y="10057988"/>
            <a:ext cx="10067882" cy="125857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855412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inde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412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nl-NL" sz="4700" b="0" i="0" u="none" strike="noStrike" kern="0" cap="none" spc="0" baseline="0">
                <a:solidFill>
                  <a:srgbClr val="8B4FA8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sz="quarter" idx="4294967295"/>
          </p:nvPr>
        </p:nvSpPr>
        <p:spPr>
          <a:xfrm>
            <a:off x="1246610" y="2513191"/>
            <a:ext cx="17602958" cy="751977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47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1pPr>
            <a:lvl2pPr marL="720666" marR="0" lvl="1" indent="-70638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rabicPeriod"/>
              <a:tabLst/>
              <a:defRPr lang="nl-NL" sz="47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2pPr>
            <a:lvl3pPr marL="1473089" marR="0" lvl="2" indent="-72066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lphaLcPeriod"/>
              <a:tabLst/>
              <a:defRPr lang="nl-NL" sz="47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3pPr>
            <a:lvl4pPr marL="2147724" marR="0" lvl="3" indent="-62701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romanLcPeriod"/>
              <a:tabLst/>
              <a:defRPr lang="nl-NL" sz="47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4pPr>
            <a:lvl5pPr marL="2852516" marR="0" lvl="4" indent="-69050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.AppleSystemUIFont"/>
              <a:buChar char="‑"/>
              <a:tabLst/>
              <a:defRPr lang="nl-NL" sz="47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3404135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schutblad kader links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8"/>
          <p:cNvSpPr/>
          <p:nvPr/>
        </p:nvSpPr>
        <p:spPr>
          <a:xfrm>
            <a:off x="1245595" y="1245595"/>
            <a:ext cx="5032802" cy="5032802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Titel 38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5032839" cy="5033205"/>
          </a:xfrm>
        </p:spPr>
        <p:txBody>
          <a:bodyPr lIns="381003" tIns="1367997" rIns="381003" bIns="381003"/>
          <a:lstStyle>
            <a:lvl1pPr>
              <a:defRPr sz="5277">
                <a:ea typeface="Arial"/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4" name="Rechthoek 123"/>
          <p:cNvSpPr/>
          <p:nvPr/>
        </p:nvSpPr>
        <p:spPr>
          <a:xfrm>
            <a:off x="1240246" y="10060146"/>
            <a:ext cx="5011195" cy="1249198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5" name="Afbeelding 4" title="Logo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823" y="1266489"/>
            <a:ext cx="5051575" cy="143585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Afbeelding 10" title="Schutbla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706" y="10061655"/>
            <a:ext cx="5011734" cy="124768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448919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1 kolom met titel (1 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hier om een titel te maken (1 regel)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 indent="-485738">
              <a:defRPr/>
            </a:lvl3pPr>
            <a:lvl4pPr marL="1614364" indent="-501612">
              <a:defRPr/>
            </a:lvl4pPr>
            <a:lvl5pPr marL="2225503" indent="-579391">
              <a:buFont typeface=".AppleSystemUIFont"/>
              <a:buChar char="‑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591192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met titel (meerdere regel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3759884"/>
            <a:ext cx="11318452" cy="5857509"/>
          </a:xfr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 indent="-485738">
              <a:defRPr/>
            </a:lvl3pPr>
            <a:lvl4pPr marL="1614364" indent="-501612">
              <a:defRPr/>
            </a:lvl4pPr>
            <a:lvl5pPr marL="2225503" indent="-579391">
              <a:buFont typeface=".AppleSystemUIFont"/>
              <a:buChar char="‑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186015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hier om een wat langere titel te maken die over meerdere </a:t>
            </a:r>
            <a:br>
              <a:rPr lang="nl-NL"/>
            </a:br>
            <a:r>
              <a:rPr lang="nl-NL"/>
              <a:t>regels valt.</a:t>
            </a:r>
          </a:p>
        </p:txBody>
      </p:sp>
    </p:spTree>
    <p:extLst>
      <p:ext uri="{BB962C8B-B14F-4D97-AF65-F5344CB8AC3E}">
        <p14:creationId xmlns:p14="http://schemas.microsoft.com/office/powerpoint/2010/main" val="1016608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met titel en kleurk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hier om een titel te maken (1 regel)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2514517"/>
            <a:ext cx="8825221" cy="3126644"/>
          </a:xfr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 indent="-485738">
              <a:defRPr/>
            </a:lvl3pPr>
            <a:lvl4pPr marL="1614364" indent="-501612">
              <a:defRPr/>
            </a:lvl4pPr>
            <a:lvl5pPr marL="2225503" indent="-579391">
              <a:buFont typeface=".AppleSystemUIFont"/>
              <a:buChar char="‑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6242736"/>
            <a:ext cx="3797439" cy="3799469"/>
          </a:xfrm>
          <a:solidFill>
            <a:srgbClr val="E30613"/>
          </a:solidFill>
        </p:spPr>
        <p:txBody>
          <a:bodyPr lIns="381003" tIns="381003" rIns="381003" bIns="381003"/>
          <a:lstStyle>
            <a:lvl1pPr marL="0" indent="0">
              <a:buNone/>
              <a:defRPr sz="3298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Hier kan kadertekst komen</a:t>
            </a:r>
          </a:p>
        </p:txBody>
      </p:sp>
      <p:sp>
        <p:nvSpPr>
          <p:cNvPr id="5" name="Tijdelijke aanduiding voor tekst 4"/>
          <p:cNvSpPr txBox="1">
            <a:spLocks noGrp="1"/>
          </p:cNvSpPr>
          <p:nvPr>
            <p:ph type="body" idx="4294967295"/>
          </p:nvPr>
        </p:nvSpPr>
        <p:spPr>
          <a:xfrm>
            <a:off x="11318589" y="2514517"/>
            <a:ext cx="7527167" cy="7527697"/>
          </a:xfrm>
          <a:solidFill>
            <a:srgbClr val="8B4FA8"/>
          </a:solidFill>
        </p:spPr>
        <p:txBody>
          <a:bodyPr lIns="381003" tIns="381003" rIns="381003" bIns="381003">
            <a:noAutofit/>
          </a:bodyPr>
          <a:lstStyle>
            <a:lvl1pPr marL="0" indent="0">
              <a:buNone/>
              <a:defRPr sz="4705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Hier kan kadertekst komen</a:t>
            </a:r>
          </a:p>
        </p:txBody>
      </p:sp>
    </p:spTree>
    <p:extLst>
      <p:ext uri="{BB962C8B-B14F-4D97-AF65-F5344CB8AC3E}">
        <p14:creationId xmlns:p14="http://schemas.microsoft.com/office/powerpoint/2010/main" val="2676271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met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8825221" cy="7527697"/>
          </a:xfrm>
        </p:spPr>
        <p:txBody>
          <a:bodyPr rIns="107999"/>
          <a:lstStyle>
            <a:lvl1pPr marL="457163" indent="-457163">
              <a:defRPr/>
            </a:lvl1pPr>
            <a:lvl2pPr marL="2514600" lvl="2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2pPr>
            <a:lvl3pPr marL="2514600" lvl="3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3pPr>
            <a:lvl4pPr marL="2514600" lvl="4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4pPr>
            <a:lvl5pPr marL="2514600" lvl="5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2"/>
            <a:r>
              <a:rPr lang="nl-NL"/>
              <a:t>Tweede niveau</a:t>
            </a:r>
          </a:p>
          <a:p>
            <a:pPr lvl="3"/>
            <a:r>
              <a:rPr lang="nl-NL"/>
              <a:t>Derde niveau</a:t>
            </a:r>
          </a:p>
          <a:p>
            <a:pPr lvl="4"/>
            <a:r>
              <a:rPr lang="nl-NL"/>
              <a:t>Vierde niveau</a:t>
            </a:r>
          </a:p>
          <a:p>
            <a:pPr lvl="5"/>
            <a:r>
              <a:rPr lang="nl-NL"/>
              <a:t>Vijfde niveau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1326361" y="2564635"/>
            <a:ext cx="7527167" cy="7527697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76408754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figuur met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246610" y="2525060"/>
            <a:ext cx="17602958" cy="7527697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 sz="3298">
                <a:solidFill>
                  <a:srgbClr val="7F7F7F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nl-NL"/>
              <a:t>Klik hier voor het plaatsen van een figuur, afbeelding, tabel, etc…</a:t>
            </a:r>
          </a:p>
        </p:txBody>
      </p:sp>
    </p:spTree>
    <p:extLst>
      <p:ext uri="{BB962C8B-B14F-4D97-AF65-F5344CB8AC3E}">
        <p14:creationId xmlns:p14="http://schemas.microsoft.com/office/powerpoint/2010/main" val="2848790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afbeelding met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2525060"/>
            <a:ext cx="17602958" cy="7527697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723783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1246702"/>
            <a:ext cx="17602958" cy="8806056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419393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 txBox="1">
            <a:spLocks noGrp="1"/>
          </p:cNvSpPr>
          <p:nvPr>
            <p:ph type="body" idx="1"/>
          </p:nvPr>
        </p:nvSpPr>
        <p:spPr>
          <a:xfrm>
            <a:off x="1246610" y="2513191"/>
            <a:ext cx="11358027" cy="75276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Tijdelijke aanduiding voor titel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595049" cy="8311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pic>
        <p:nvPicPr>
          <p:cNvPr id="4" name="Afbeelding 6" title="Logo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565063" y="0"/>
            <a:ext cx="7538094" cy="12564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Afbeelding 10" title="Bedrijfstak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46610" y="10056415"/>
            <a:ext cx="5011734" cy="1247689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marL="0" marR="0" lvl="0" indent="0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nl-NL" sz="4705" b="0" i="0" u="none" strike="noStrike" kern="0" cap="none" spc="0" baseline="0">
          <a:solidFill>
            <a:srgbClr val="8B4FA8"/>
          </a:solidFill>
          <a:uFillTx/>
          <a:latin typeface="Arial"/>
        </a:defRPr>
      </a:lvl1pPr>
    </p:titleStyle>
    <p:bodyStyle>
      <a:lvl1pPr marL="502599" marR="0" lvl="0" indent="-502599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 pitchFamily="34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1pPr>
      <a:lvl2pPr marL="453990" marR="0" lvl="1" indent="-439707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2pPr>
      <a:lvl3pPr marL="1033381" marR="0" lvl="2" indent="-438116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3pPr>
      <a:lvl4pPr marL="1520711" marR="0" lvl="3" indent="-439707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4pPr>
      <a:lvl5pPr marL="2006449" marR="0" lvl="4" indent="-439707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5"/>
          <p:cNvSpPr/>
          <p:nvPr/>
        </p:nvSpPr>
        <p:spPr>
          <a:xfrm>
            <a:off x="1246610" y="10057403"/>
            <a:ext cx="5011734" cy="1246702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637" b="0" i="0" u="none" strike="noStrike" kern="1200" cap="none" spc="0" baseline="-2500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3" name="Afbeelding 4" title="Logo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5063" y="0"/>
            <a:ext cx="7538094" cy="12564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Afbeelding 8" title="Bedrijfsta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610" y="10056415"/>
            <a:ext cx="4986799" cy="1246702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/>
              <a:t>Havo </a:t>
            </a:r>
            <a:br>
              <a:rPr lang="nl-NL" dirty="0"/>
            </a:br>
            <a:r>
              <a:rPr lang="nl-NL" dirty="0"/>
              <a:t>Paragraaf 2.4</a:t>
            </a:r>
            <a:br>
              <a:rPr lang="nl-NL" dirty="0"/>
            </a:br>
            <a:br>
              <a:rPr lang="nl-NL" dirty="0"/>
            </a:br>
            <a:r>
              <a:rPr lang="nl-NL" dirty="0"/>
              <a:t>Romeinen </a:t>
            </a:r>
            <a:r>
              <a:rPr lang="nl-NL"/>
              <a:t>en Germanen</a:t>
            </a:r>
            <a:endParaRPr lang="nl-NL" dirty="0"/>
          </a:p>
        </p:txBody>
      </p:sp>
      <p:sp>
        <p:nvSpPr>
          <p:cNvPr id="3" name="Tijdelijke aanduiding voor datum 2"/>
          <p:cNvSpPr txBox="1"/>
          <p:nvPr/>
        </p:nvSpPr>
        <p:spPr>
          <a:xfrm>
            <a:off x="1246610" y="7576873"/>
            <a:ext cx="8817312" cy="12467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359999" tIns="0" rIns="0" bIns="251999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mr-IN" sz="4177" b="0" i="0" u="none" strike="noStrike" kern="1200" cap="none" spc="0" baseline="0">
              <a:solidFill>
                <a:srgbClr val="8B4FA8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/>
              <a:t>In deze presentatie leer je: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sz="quarter" idx="4294967295"/>
          </p:nvPr>
        </p:nvSpPr>
        <p:spPr>
          <a:xfrm>
            <a:off x="1246610" y="2513191"/>
            <a:ext cx="13528163" cy="470575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61946" lvl="0" indent="-361946">
              <a:buClr>
                <a:srgbClr val="7030A0"/>
              </a:buClr>
              <a:buSzPct val="100000"/>
              <a:buFont typeface="Arial" pitchFamily="34"/>
            </a:pPr>
            <a:r>
              <a:rPr lang="nl-NL" sz="33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welke kenmerken de Germaanse cultuur had</a:t>
            </a:r>
          </a:p>
          <a:p>
            <a:pPr marL="361946" lvl="0" indent="-361946">
              <a:buClr>
                <a:srgbClr val="7030A0"/>
              </a:buClr>
              <a:buSzPct val="100000"/>
              <a:buFont typeface="Arial" pitchFamily="34"/>
            </a:pPr>
            <a:endParaRPr lang="nl-NL" sz="33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361946" lvl="0" indent="-361946">
              <a:buClr>
                <a:srgbClr val="7030A0"/>
              </a:buClr>
              <a:buSzPct val="100000"/>
              <a:buFont typeface="Arial" pitchFamily="34"/>
            </a:pPr>
            <a:r>
              <a:rPr lang="nl-NL" sz="33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welke contacten Romeinen en Germanen hadden</a:t>
            </a:r>
          </a:p>
          <a:p>
            <a:pPr marL="361946" lvl="0" indent="-361946">
              <a:buClr>
                <a:srgbClr val="7030A0"/>
              </a:buClr>
              <a:buSzPct val="100000"/>
              <a:buFont typeface="Arial" pitchFamily="34"/>
            </a:pPr>
            <a:endParaRPr lang="nl-NL" sz="33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361946" lvl="0" indent="-361946">
              <a:buClr>
                <a:srgbClr val="7030A0"/>
              </a:buClr>
              <a:buSzPct val="100000"/>
              <a:buFont typeface="Arial" pitchFamily="34"/>
            </a:pPr>
            <a:r>
              <a:rPr lang="nl-NL" sz="33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wat gebeurde met het Romeinse erfgoed</a:t>
            </a:r>
          </a:p>
        </p:txBody>
      </p:sp>
      <p:sp>
        <p:nvSpPr>
          <p:cNvPr id="4" name="Tijdelijke aanduiding voor tekst 3"/>
          <p:cNvSpPr txBox="1"/>
          <p:nvPr/>
        </p:nvSpPr>
        <p:spPr>
          <a:xfrm>
            <a:off x="1246610" y="7459574"/>
            <a:ext cx="17602958" cy="2582622"/>
          </a:xfrm>
          <a:prstGeom prst="rect">
            <a:avLst/>
          </a:prstGeom>
          <a:solidFill>
            <a:srgbClr val="FF0000"/>
          </a:solidFill>
          <a:ln cap="flat"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b="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  <a:p>
            <a:pPr marL="45720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Kenmerkend aspecten: </a:t>
            </a:r>
          </a:p>
          <a:p>
            <a:pPr marL="914400" marR="0" lvl="0" indent="-4572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de confrontatie tussen de Grieks-Romeinse en de Germaanse cultuur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De Germaanse cultuur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8805440" cy="7527697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l-NL" dirty="0"/>
              <a:t>Door de veroveringen van Caesar kregen de Romeinen voor het eerst te maken met de volken ten oosten van de Rijn, de Germanen.</a:t>
            </a:r>
          </a:p>
          <a:p>
            <a:pPr marL="0" indent="0">
              <a:lnSpc>
                <a:spcPct val="90000"/>
              </a:lnSpc>
              <a:buNone/>
            </a:pPr>
            <a:endParaRPr lang="nl-NL" dirty="0"/>
          </a:p>
          <a:p>
            <a:pPr marL="0" indent="0">
              <a:lnSpc>
                <a:spcPct val="90000"/>
              </a:lnSpc>
              <a:buNone/>
            </a:pPr>
            <a:r>
              <a:rPr lang="nl-NL" dirty="0"/>
              <a:t>De Germanen leefden in een </a:t>
            </a:r>
            <a:r>
              <a:rPr lang="nl-NL" dirty="0" err="1"/>
              <a:t>landbouwsamen-leving</a:t>
            </a:r>
            <a:r>
              <a:rPr lang="nl-NL" dirty="0"/>
              <a:t>. Krijgsheren en hun families vormden elites die voortdurend onderling strijd voerden.</a:t>
            </a:r>
          </a:p>
          <a:p>
            <a:pPr marL="0" indent="0">
              <a:lnSpc>
                <a:spcPct val="90000"/>
              </a:lnSpc>
              <a:buNone/>
            </a:pPr>
            <a:endParaRPr lang="nl-NL" dirty="0"/>
          </a:p>
          <a:p>
            <a:pPr marL="0" indent="0">
              <a:lnSpc>
                <a:spcPct val="90000"/>
              </a:lnSpc>
              <a:buNone/>
            </a:pPr>
            <a:r>
              <a:rPr lang="nl-NL" dirty="0"/>
              <a:t>Door de welvaart was het Romeinse rijk aantrekkelijk voor de Germanen.</a:t>
            </a:r>
          </a:p>
        </p:txBody>
      </p:sp>
      <p:pic>
        <p:nvPicPr>
          <p:cNvPr id="5" name="Afbeelding 4" descr="Afbeelding met buiten, gebouw, groot&#10;&#10;Automatisch gegenereerde beschrijving">
            <a:extLst>
              <a:ext uri="{FF2B5EF4-FFF2-40B4-BE49-F238E27FC236}">
                <a16:creationId xmlns:a16="http://schemas.microsoft.com/office/drawing/2014/main" id="{33F832D7-669D-4447-87C6-53C28261E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321" y="2513191"/>
            <a:ext cx="8239248" cy="466011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Romeinen en Germanen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09" y="2513191"/>
            <a:ext cx="8805441" cy="75276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/>
              <a:t>In 9 n.C. versloegen de Germanen een Romeins leger. De Romeinen trokken zich terug achter de Rijn, die de grensrivier werd. Daar waren de contacten met de Germanen meestal vreedzaam.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De Romeinen sloten met de Bataven in </a:t>
            </a:r>
            <a:r>
              <a:rPr lang="nl-NL" dirty="0" err="1"/>
              <a:t>Duits-land</a:t>
            </a:r>
            <a:r>
              <a:rPr lang="nl-NL" dirty="0"/>
              <a:t> een </a:t>
            </a:r>
            <a:r>
              <a:rPr lang="nl-NL" dirty="0">
                <a:solidFill>
                  <a:srgbClr val="FF0000"/>
                </a:solidFill>
              </a:rPr>
              <a:t>verdrag</a:t>
            </a:r>
            <a:r>
              <a:rPr lang="nl-NL" dirty="0"/>
              <a:t>: een afspraak, overeenkomst. Die verhuisden naar de Betuwe door dit </a:t>
            </a:r>
            <a:r>
              <a:rPr lang="nl-NL" dirty="0">
                <a:solidFill>
                  <a:srgbClr val="FF0000"/>
                </a:solidFill>
              </a:rPr>
              <a:t>bondgenootschap</a:t>
            </a:r>
            <a:r>
              <a:rPr lang="nl-NL" dirty="0"/>
              <a:t>: samenwerking.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In de grensgebieden, waar de Romeinen en Germanen ook met elkaar handelden, ontstond een Germaans-Romeinse mengcultuur.</a:t>
            </a:r>
          </a:p>
        </p:txBody>
      </p:sp>
      <p:pic>
        <p:nvPicPr>
          <p:cNvPr id="6" name="Afbeelding 5" descr="Afbeelding met muur, boom, rots, tekst&#10;&#10;Automatisch gegenereerde beschrijving">
            <a:extLst>
              <a:ext uri="{FF2B5EF4-FFF2-40B4-BE49-F238E27FC236}">
                <a16:creationId xmlns:a16="http://schemas.microsoft.com/office/drawing/2014/main" id="{60532F9E-DAF2-4690-A086-21B4147F3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083" y="2513192"/>
            <a:ext cx="8097485" cy="645855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nl-NL" dirty="0" err="1"/>
              <a:t>Hermannsmonument</a:t>
            </a:r>
            <a:r>
              <a:rPr lang="nl-NL" dirty="0"/>
              <a:t> (1875)</a:t>
            </a:r>
          </a:p>
        </p:txBody>
      </p:sp>
      <p:pic>
        <p:nvPicPr>
          <p:cNvPr id="5" name="Afbeelding 4" descr="Afbeelding met lucht, buiten, boom, gebouw&#10;&#10;Automatisch gegenereerde beschrijving">
            <a:extLst>
              <a:ext uri="{FF2B5EF4-FFF2-40B4-BE49-F238E27FC236}">
                <a16:creationId xmlns:a16="http://schemas.microsoft.com/office/drawing/2014/main" id="{45CC483E-4EFE-4E75-99E3-B78D4BAAE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875" y="2184006"/>
            <a:ext cx="5252428" cy="78786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Het Romeinse erfgoed 1/3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09" y="2513191"/>
            <a:ext cx="9111336" cy="752769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dirty="0"/>
              <a:t>In de 3</a:t>
            </a:r>
            <a:r>
              <a:rPr lang="nl-NL" baseline="30000" dirty="0"/>
              <a:t>e</a:t>
            </a:r>
            <a:r>
              <a:rPr lang="nl-NL" dirty="0"/>
              <a:t> eeuw raakte het Romeinse rijk in verval:</a:t>
            </a:r>
          </a:p>
          <a:p>
            <a:r>
              <a:rPr lang="nl-NL" dirty="0">
                <a:solidFill>
                  <a:schemeClr val="tx1"/>
                </a:solidFill>
              </a:rPr>
              <a:t>handel en productie namen af door </a:t>
            </a:r>
            <a:r>
              <a:rPr lang="nl-NL" dirty="0" err="1">
                <a:solidFill>
                  <a:schemeClr val="tx1"/>
                </a:solidFill>
              </a:rPr>
              <a:t>epide-mieën</a:t>
            </a:r>
            <a:endParaRPr lang="nl-NL" dirty="0">
              <a:solidFill>
                <a:schemeClr val="tx1"/>
              </a:solidFill>
            </a:endParaRPr>
          </a:p>
          <a:p>
            <a:r>
              <a:rPr lang="nl-NL" dirty="0">
                <a:solidFill>
                  <a:schemeClr val="tx1"/>
                </a:solidFill>
              </a:rPr>
              <a:t>het aantal inwoners daalde daardoor</a:t>
            </a:r>
          </a:p>
          <a:p>
            <a:r>
              <a:rPr lang="nl-NL" dirty="0">
                <a:solidFill>
                  <a:schemeClr val="tx1"/>
                </a:solidFill>
              </a:rPr>
              <a:t>het Romeinse bestuur kon niet meer voor veiligheid zorgen</a:t>
            </a:r>
          </a:p>
          <a:p>
            <a:pPr marL="0" indent="0">
              <a:buNone/>
            </a:pPr>
            <a:endParaRPr lang="nl-NL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chemeClr val="tx1"/>
                </a:solidFill>
              </a:rPr>
              <a:t>De Romeinen hadden steeds meer moeite om de grenzen te bewaken:</a:t>
            </a:r>
          </a:p>
          <a:p>
            <a:r>
              <a:rPr lang="nl-NL" dirty="0">
                <a:solidFill>
                  <a:schemeClr val="tx1"/>
                </a:solidFill>
              </a:rPr>
              <a:t>vanaf de 3</a:t>
            </a:r>
            <a:r>
              <a:rPr lang="nl-NL" baseline="30000" dirty="0">
                <a:solidFill>
                  <a:schemeClr val="tx1"/>
                </a:solidFill>
              </a:rPr>
              <a:t>e</a:t>
            </a:r>
            <a:r>
              <a:rPr lang="nl-NL" dirty="0">
                <a:solidFill>
                  <a:schemeClr val="tx1"/>
                </a:solidFill>
              </a:rPr>
              <a:t> eeuw toename van Germaanse invallen</a:t>
            </a:r>
          </a:p>
          <a:p>
            <a:r>
              <a:rPr lang="nl-NL" dirty="0">
                <a:solidFill>
                  <a:schemeClr val="tx1"/>
                </a:solidFill>
              </a:rPr>
              <a:t>door de afname Romeinse bevolking werden Germaanse soldaten in dienst genomen</a:t>
            </a:r>
          </a:p>
          <a:p>
            <a:r>
              <a:rPr lang="nl-NL" dirty="0">
                <a:solidFill>
                  <a:schemeClr val="tx1"/>
                </a:solidFill>
              </a:rPr>
              <a:t>toename van Germaanse bondgenoten in de grensgebieden</a:t>
            </a:r>
          </a:p>
          <a:p>
            <a:pPr marL="0" indent="0">
              <a:buNone/>
            </a:pPr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Afbeelding 5" descr="Afbeelding met gebouw&#10;&#10;Automatisch gegenereerde beschrijving">
            <a:extLst>
              <a:ext uri="{FF2B5EF4-FFF2-40B4-BE49-F238E27FC236}">
                <a16:creationId xmlns:a16="http://schemas.microsoft.com/office/drawing/2014/main" id="{2364A7DE-C9F2-4255-B7B0-DED2F0870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676" y="2513191"/>
            <a:ext cx="8010815" cy="667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155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8805440" cy="7527697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l-NL" dirty="0"/>
              <a:t>In 395 trokken Germaanse Goten, Hunnen en Germaanse Vandalen het Romeinse rijk binnen. Diverse Germaanse troepen stichtten koninkrijken in Romeins gebied.</a:t>
            </a:r>
          </a:p>
          <a:p>
            <a:pPr marL="0" indent="0">
              <a:lnSpc>
                <a:spcPct val="90000"/>
              </a:lnSpc>
              <a:buNone/>
            </a:pPr>
            <a:endParaRPr lang="nl-NL" dirty="0"/>
          </a:p>
          <a:p>
            <a:pPr marL="0" indent="0">
              <a:lnSpc>
                <a:spcPct val="90000"/>
              </a:lnSpc>
              <a:buNone/>
            </a:pPr>
            <a:r>
              <a:rPr lang="nl-NL" dirty="0"/>
              <a:t>Deze </a:t>
            </a:r>
            <a:r>
              <a:rPr lang="nl-NL" dirty="0">
                <a:solidFill>
                  <a:srgbClr val="FF0000"/>
                </a:solidFill>
              </a:rPr>
              <a:t>migraties</a:t>
            </a:r>
            <a:r>
              <a:rPr lang="nl-NL" dirty="0"/>
              <a:t> noemt men </a:t>
            </a:r>
            <a:r>
              <a:rPr lang="nl-NL" dirty="0">
                <a:solidFill>
                  <a:srgbClr val="FF0000"/>
                </a:solidFill>
              </a:rPr>
              <a:t>volksverhuizingen</a:t>
            </a:r>
            <a:r>
              <a:rPr lang="nl-NL" dirty="0"/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nl-NL" dirty="0"/>
          </a:p>
          <a:p>
            <a:pPr marL="0" indent="0">
              <a:lnSpc>
                <a:spcPct val="90000"/>
              </a:lnSpc>
              <a:buNone/>
            </a:pPr>
            <a:r>
              <a:rPr lang="nl-NL" dirty="0"/>
              <a:t>Het Romeinse rijk werd gesplitst:</a:t>
            </a:r>
          </a:p>
          <a:p>
            <a:pPr>
              <a:lnSpc>
                <a:spcPct val="90000"/>
              </a:lnSpc>
            </a:pPr>
            <a:r>
              <a:rPr lang="nl-NL" dirty="0"/>
              <a:t>West-Romeinse rijk (tot 476)</a:t>
            </a:r>
          </a:p>
          <a:p>
            <a:pPr>
              <a:lnSpc>
                <a:spcPct val="90000"/>
              </a:lnSpc>
            </a:pPr>
            <a:r>
              <a:rPr lang="nl-NL" dirty="0"/>
              <a:t>Oost-Romeinse rijk (hoofdstad Constantinopel, tot 1453)</a:t>
            </a:r>
          </a:p>
          <a:p>
            <a:pPr>
              <a:lnSpc>
                <a:spcPct val="90000"/>
              </a:lnSpc>
            </a:pPr>
            <a:endParaRPr lang="nl-NL" dirty="0"/>
          </a:p>
          <a:p>
            <a:pPr marL="0" indent="0">
              <a:lnSpc>
                <a:spcPct val="90000"/>
              </a:lnSpc>
              <a:buNone/>
            </a:pPr>
            <a:r>
              <a:rPr lang="nl-NL" dirty="0"/>
              <a:t>In de voormalige West-Romeinse gebieden vormden de Germanen een kleine heersende meerderheid. </a:t>
            </a:r>
          </a:p>
          <a:p>
            <a:pPr marL="0" indent="0">
              <a:lnSpc>
                <a:spcPct val="90000"/>
              </a:lnSpc>
              <a:buNone/>
            </a:pPr>
            <a:endParaRPr lang="nl-NL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BA0F2C9-8E2A-46FC-BB31-27805A040F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/>
          <a:lstStyle/>
          <a:p>
            <a:pPr lvl="0"/>
            <a:r>
              <a:rPr lang="nl-NL" dirty="0"/>
              <a:t>Het Romeinse erfgoed 2/3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A28B1FD-2DFA-4F20-A4E3-8F20327BFB6C}"/>
              </a:ext>
            </a:extLst>
          </p:cNvPr>
          <p:cNvSpPr txBox="1"/>
          <p:nvPr/>
        </p:nvSpPr>
        <p:spPr>
          <a:xfrm>
            <a:off x="11193517" y="2534954"/>
            <a:ext cx="7663971" cy="7527697"/>
          </a:xfrm>
          <a:prstGeom prst="rect">
            <a:avLst/>
          </a:prstGeom>
          <a:solidFill>
            <a:srgbClr val="8B4FA8"/>
          </a:solidFill>
          <a:ln cap="flat">
            <a:noFill/>
          </a:ln>
        </p:spPr>
        <p:txBody>
          <a:bodyPr vert="horz" wrap="square" lIns="381003" tIns="381003" rIns="381003" bIns="381003" anchor="t" anchorCtr="0" compatLnSpc="1">
            <a:noAutofit/>
          </a:bodyPr>
          <a:lstStyle/>
          <a:p>
            <a:pPr marL="549275" lvl="0" indent="-54927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migratie: </a:t>
            </a:r>
            <a:r>
              <a:rPr lang="nl-NL" sz="3300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verhuizing naar een ander land</a:t>
            </a:r>
            <a:endParaRPr lang="nl-NL" sz="330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  <a:p>
            <a:pPr lvl="0" indent="635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b="1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marL="549275" lvl="0" indent="-54927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volksverhuizing: </a:t>
            </a:r>
            <a:r>
              <a:rPr lang="nl-NL" sz="3300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verplaatsing van een volk</a:t>
            </a:r>
          </a:p>
          <a:p>
            <a:pPr marL="502599" marR="0" lvl="0" indent="-5025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endParaRPr lang="nl-NL" sz="330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6946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8805440" cy="7527697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l-NL" dirty="0"/>
              <a:t>De Germanen wilden de Grieks-Romeinse cultuur niet vernietigen. Ze bewonderden de Grieks-Romeinse cultuur en namen er elementen van over, zoals het Latijn, dat zich later ontwikkelde tot nationale talen als het Frans, het Spaans en het Italiaans.</a:t>
            </a:r>
          </a:p>
          <a:p>
            <a:pPr marL="0" indent="0">
              <a:lnSpc>
                <a:spcPct val="90000"/>
              </a:lnSpc>
              <a:buNone/>
            </a:pPr>
            <a:endParaRPr lang="nl-NL" dirty="0"/>
          </a:p>
          <a:p>
            <a:pPr marL="0" indent="0">
              <a:lnSpc>
                <a:spcPct val="90000"/>
              </a:lnSpc>
              <a:buNone/>
            </a:pPr>
            <a:r>
              <a:rPr lang="nl-NL" dirty="0"/>
              <a:t>Alleen in Brittannië en het noorden van Gallië </a:t>
            </a:r>
            <a:r>
              <a:rPr lang="nl-NL"/>
              <a:t>werd het Latijn </a:t>
            </a:r>
            <a:r>
              <a:rPr lang="nl-NL" dirty="0"/>
              <a:t>vervangen door Germaanse talen.</a:t>
            </a:r>
          </a:p>
          <a:p>
            <a:pPr marL="0" indent="0">
              <a:lnSpc>
                <a:spcPct val="90000"/>
              </a:lnSpc>
              <a:buNone/>
            </a:pPr>
            <a:endParaRPr lang="nl-NL" dirty="0"/>
          </a:p>
          <a:p>
            <a:pPr marL="0" indent="0">
              <a:lnSpc>
                <a:spcPct val="90000"/>
              </a:lnSpc>
              <a:buNone/>
            </a:pPr>
            <a:r>
              <a:rPr lang="nl-NL" dirty="0"/>
              <a:t>De confrontatie tussen de Grieks-Romeinse en de Germaanse cultuur is een </a:t>
            </a:r>
            <a:r>
              <a:rPr lang="nl-NL" b="1" dirty="0"/>
              <a:t>kenmerkend aspect</a:t>
            </a:r>
            <a:r>
              <a:rPr lang="nl-NL" dirty="0"/>
              <a:t> van de tijd van de Grieken en Romeinen.</a:t>
            </a:r>
          </a:p>
          <a:p>
            <a:pPr marL="0" indent="0">
              <a:lnSpc>
                <a:spcPct val="90000"/>
              </a:lnSpc>
              <a:buNone/>
            </a:pPr>
            <a:endParaRPr lang="nl-NL" dirty="0"/>
          </a:p>
          <a:p>
            <a:pPr>
              <a:lnSpc>
                <a:spcPct val="90000"/>
              </a:lnSpc>
            </a:pPr>
            <a:endParaRPr lang="nl-NL" dirty="0"/>
          </a:p>
          <a:p>
            <a:pPr marL="0" indent="0">
              <a:lnSpc>
                <a:spcPct val="90000"/>
              </a:lnSpc>
              <a:buNone/>
            </a:pPr>
            <a:endParaRPr lang="nl-NL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09BF084-D30A-409A-A7A3-A979C0649C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/>
          <a:lstStyle/>
          <a:p>
            <a:pPr lvl="0"/>
            <a:r>
              <a:rPr lang="nl-NL" dirty="0"/>
              <a:t>Het Romeinse erfgoed 3/3</a:t>
            </a:r>
          </a:p>
        </p:txBody>
      </p:sp>
    </p:spTree>
    <p:extLst>
      <p:ext uri="{BB962C8B-B14F-4D97-AF65-F5344CB8AC3E}">
        <p14:creationId xmlns:p14="http://schemas.microsoft.com/office/powerpoint/2010/main" val="385633220"/>
      </p:ext>
    </p:extLst>
  </p:cSld>
  <p:clrMapOvr>
    <a:masterClrMapping/>
  </p:clrMapOvr>
</p:sld>
</file>

<file path=ppt/theme/theme1.xml><?xml version="1.0" encoding="utf-8"?>
<a:theme xmlns:a="http://schemas.openxmlformats.org/drawingml/2006/main" name="3 sectie content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 sectie start en eindslide + inhoud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Noordhoff_Basis</Template>
  <TotalTime>828</TotalTime>
  <Words>434</Words>
  <Application>Microsoft Office PowerPoint</Application>
  <PresentationFormat>Aangepast</PresentationFormat>
  <Paragraphs>55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.AppleSystemUIFont</vt:lpstr>
      <vt:lpstr>Arial</vt:lpstr>
      <vt:lpstr>Calibri</vt:lpstr>
      <vt:lpstr>3 sectie content</vt:lpstr>
      <vt:lpstr>1 sectie start en eindslide + inhoud</vt:lpstr>
      <vt:lpstr>Havo  Paragraaf 2.4  Romeinen en Germanen</vt:lpstr>
      <vt:lpstr>In deze presentatie leer je:</vt:lpstr>
      <vt:lpstr>De Germaanse cultuur</vt:lpstr>
      <vt:lpstr>Romeinen en Germanen</vt:lpstr>
      <vt:lpstr>Hermannsmonument (1875)</vt:lpstr>
      <vt:lpstr>Het Romeinse erfgoed 1/3</vt:lpstr>
      <vt:lpstr>Het Romeinse erfgoed 2/3</vt:lpstr>
      <vt:lpstr>Het Romeinse erfgoed 3/3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Dit is mijn titel</dc:title>
  <dc:creator>Venhoven, Arthur</dc:creator>
  <cp:lastModifiedBy>Jankees den Otter</cp:lastModifiedBy>
  <cp:revision>83</cp:revision>
  <dcterms:created xsi:type="dcterms:W3CDTF">2018-10-10T07:56:58Z</dcterms:created>
  <dcterms:modified xsi:type="dcterms:W3CDTF">2021-10-21T08:13:34Z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2017-07-13T00:00:00Z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2017-07-17T00:00:00Z</vt:filetime>
  </property>
</Properties>
</file>